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1" r:id="rId8"/>
    <p:sldId id="265" r:id="rId9"/>
    <p:sldId id="260" r:id="rId10"/>
    <p:sldId id="262" r:id="rId11"/>
    <p:sldId id="266" r:id="rId12"/>
    <p:sldId id="267" r:id="rId13"/>
    <p:sldId id="272" r:id="rId14"/>
    <p:sldId id="268" r:id="rId15"/>
    <p:sldId id="269" r:id="rId16"/>
    <p:sldId id="270" r:id="rId17"/>
    <p:sldId id="271" r:id="rId18"/>
    <p:sldId id="274" r:id="rId19"/>
    <p:sldId id="275" r:id="rId20"/>
    <p:sldId id="276" r:id="rId21"/>
    <p:sldId id="277" r:id="rId22"/>
    <p:sldId id="278" r:id="rId23"/>
    <p:sldId id="281" r:id="rId24"/>
    <p:sldId id="279" r:id="rId25"/>
    <p:sldId id="280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7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9B6F-BB7C-3D5B-7431-85E5D20AC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D085B-699B-ADCD-9CC5-AB3C556BF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1A72E-CE27-E59D-A115-7AE53C064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B2C88-B4F3-8085-FF96-465840DEE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1006C-A929-2CCD-9D19-CC4E024F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6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EAFFE-8BA0-2975-7204-23C2BD194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84227D-BD1A-95A3-5956-6FE011A0F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DFAA6-E10F-4109-A48E-17CF55BB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2294B-C705-65D6-BB5A-6E6CAEF6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631B4-A783-4142-40A7-77209AA2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9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AB391-6908-8A67-ECFE-998260D18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F0655-D94A-B7D4-A33C-3F17609CA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68179-98ED-7F1F-F36D-35ADF6E8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5D074-CCCD-D7D3-EB7D-34C30066B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E9228-5655-5554-E881-939694A82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4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6A470-5650-3F1B-D0D0-0671C91E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7D5EB-E112-6825-8473-A19D14CAA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B7AB9-1DB2-2CB7-9B66-1F92B1E2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D449F-26B9-939A-8D15-85EF1F79C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5C1AC-C8EC-6628-E13E-5EC1EB25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7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9CE8B-7F48-A707-5424-487B78BB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62613-315D-A13A-7A5F-150547ADD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70181-BDBD-0A62-B14B-2047ABA0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E6290-2C74-C2AB-7F0B-7B15C5EBE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3CAB8-E1DB-2C7D-5747-E15CA3F5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8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246AF-08D0-1C46-F45F-0B5605EE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4F588-1607-2DDE-9BF9-4863C71D9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6CCD1-D26F-BF54-B41E-26C61E108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69866-B829-D3C3-F83A-C461D806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7F01E-0F22-0A5B-BA89-66D99EE65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931ED-90B1-D4FA-05C3-0C213D0BB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8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6717-AFF7-34A9-0772-37DB723B2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018D96-7FC5-AD7B-0994-8B33DA906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8118C0-E886-F633-8903-1832E4F99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0017F7-98DE-7A96-D699-F102834F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5448B-4398-1E78-94EF-6B7CF76D1B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A1377F-B163-32E6-1C44-159E59A6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AD5E31-48D2-AC56-3977-6E40C8459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DCABD-28FE-7D09-D6D0-19C6638A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0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2C486-26D8-9E92-D297-2F9AE1357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61344D-2855-0EA6-7C89-47C3C1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A882B3-9B90-F91A-924A-530B6C75E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4E36A-C7E5-A1C9-7826-D6C8FEEA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9AC75A-753F-7944-11D8-1240404F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A08DF3-C187-AC7F-0A33-E400079B5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BE5DE-5DE7-1DF1-CB5C-EDD8BF72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6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C4779-0D9F-B0E7-C0ED-5E9AB847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B7EC0-16F1-C583-24FA-68278582A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BE05E-3C97-0737-115B-CFC4665B5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69CAA-2593-B19B-2082-165FA57CF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A963D-331D-414E-17B0-2B3FB69AC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B39D0-7E5F-38F4-EFFD-D6BC05CE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3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705A3-1549-B213-8ED9-E2A91AA40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CEB020-6193-F10D-0748-F037F2391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1651A-EA55-BE5C-ADAC-463386DC5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93437-2C50-577C-288A-AEC0C7DF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2FB8B-285B-1AF2-05F6-7CA3AA61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382E1-CC91-D15C-0008-452E400F6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9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5DDF38-9A2A-A7AA-061B-2CC55BDAD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53457-FA2D-E679-6173-8053D5339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76464-DE12-FCD5-DAE8-C7FB07D32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508B0-A2EB-44BB-9BFB-6AA6B8A15DF1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FCFC1-9E10-B4A2-8123-953358911B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401BE-02F4-79E2-F91C-4C1D50AD0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2EEC-F1B6-4AFD-B435-A25171349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1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DDD84-0706-6DB1-4433-27F17B7A9B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IP ADDRESS &amp; SUBNETTING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6BCB96-1C10-D718-CC20-1D4061349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8635" y="3429000"/>
            <a:ext cx="9144000" cy="1655762"/>
          </a:xfrm>
        </p:spPr>
        <p:txBody>
          <a:bodyPr/>
          <a:lstStyle/>
          <a:p>
            <a:r>
              <a:rPr lang="en-US" dirty="0"/>
              <a:t>TEKNIK KOMPUTER DAN JARINGAN</a:t>
            </a:r>
          </a:p>
        </p:txBody>
      </p:sp>
    </p:spTree>
    <p:extLst>
      <p:ext uri="{BB962C8B-B14F-4D97-AF65-F5344CB8AC3E}">
        <p14:creationId xmlns:p14="http://schemas.microsoft.com/office/powerpoint/2010/main" val="3651180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918DE-91BC-8CBD-DBC5-5C3CDA59A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 MASK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89DA5-65DA-D92B-EB35-B341F1528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biner yang </a:t>
            </a:r>
            <a:r>
              <a:rPr lang="en-US" dirty="0" err="1"/>
              <a:t>berjumlah</a:t>
            </a:r>
            <a:r>
              <a:rPr lang="en-US" dirty="0"/>
              <a:t> 32 bit dan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 octet. </a:t>
            </a:r>
          </a:p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subnet mask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b="1" dirty="0"/>
              <a:t>network id dan host id </a:t>
            </a:r>
            <a:endParaRPr lang="en-US" dirty="0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alokasinya</a:t>
            </a:r>
            <a:r>
              <a:rPr lang="en-US" dirty="0"/>
              <a:t> </a:t>
            </a:r>
            <a:r>
              <a:rPr lang="en-US" b="1" dirty="0"/>
              <a:t>network id </a:t>
            </a:r>
            <a:r>
              <a:rPr lang="en-US" dirty="0" err="1"/>
              <a:t>diwakili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b="1" dirty="0"/>
              <a:t>biner 1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/>
              <a:t>host id </a:t>
            </a:r>
            <a:r>
              <a:rPr lang="en-US" dirty="0" err="1"/>
              <a:t>diwakili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b="1" dirty="0"/>
              <a:t>biner 0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	</a:t>
            </a:r>
            <a:r>
              <a:rPr lang="en-US" dirty="0" err="1"/>
              <a:t>ip</a:t>
            </a:r>
            <a:r>
              <a:rPr lang="en-US" dirty="0"/>
              <a:t> address 		192.168.10 1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subnetmask</a:t>
            </a:r>
            <a:r>
              <a:rPr lang="en-US" dirty="0"/>
              <a:t>		255.255.255.0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983813-E1F3-11DD-F46B-E112E491C29C}"/>
              </a:ext>
            </a:extLst>
          </p:cNvPr>
          <p:cNvSpPr txBox="1"/>
          <p:nvPr/>
        </p:nvSpPr>
        <p:spPr>
          <a:xfrm>
            <a:off x="5459104" y="5419702"/>
            <a:ext cx="414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11111111.11111111.11111111.00000000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	.    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	 .     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	   .     H</a:t>
            </a:r>
          </a:p>
        </p:txBody>
      </p:sp>
    </p:spTree>
    <p:extLst>
      <p:ext uri="{BB962C8B-B14F-4D97-AF65-F5344CB8AC3E}">
        <p14:creationId xmlns:p14="http://schemas.microsoft.com/office/powerpoint/2010/main" val="3160978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B937D-8CC4-0367-D3AB-5EEF5FB2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ALOKASI 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D68B7-130F-EBF9-71E6-50B3AE7DA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Host Address</a:t>
            </a:r>
            <a:r>
              <a:rPr lang="en-US" dirty="0"/>
              <a:t>, IP Address yang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dikonfigurasikan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computer </a:t>
            </a:r>
            <a:r>
              <a:rPr lang="en-US" dirty="0" err="1"/>
              <a:t>atau</a:t>
            </a:r>
            <a:r>
              <a:rPr lang="en-US" dirty="0"/>
              <a:t> router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. </a:t>
            </a:r>
            <a:r>
              <a:rPr lang="en-US" b="1" dirty="0"/>
              <a:t>Host address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unik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computer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host address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b="1" dirty="0"/>
              <a:t>Network Address</a:t>
            </a:r>
            <a:r>
              <a:rPr lang="en-US" dirty="0"/>
              <a:t>, IP Address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network.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host address, </a:t>
            </a:r>
            <a:r>
              <a:rPr lang="en-US" dirty="0" err="1"/>
              <a:t>semua</a:t>
            </a:r>
            <a:r>
              <a:rPr lang="en-US" dirty="0"/>
              <a:t> host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network 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b="1" dirty="0"/>
              <a:t>network address yang </a:t>
            </a:r>
            <a:r>
              <a:rPr lang="en-US" b="1" dirty="0" err="1"/>
              <a:t>sama</a:t>
            </a:r>
            <a:r>
              <a:rPr lang="en-US" dirty="0"/>
              <a:t>.</a:t>
            </a:r>
          </a:p>
          <a:p>
            <a:r>
              <a:rPr lang="en-US" b="1" dirty="0"/>
              <a:t>Broadcast Address</a:t>
            </a:r>
            <a:r>
              <a:rPr lang="en-US" dirty="0"/>
              <a:t>, IP Address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data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host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network. </a:t>
            </a:r>
          </a:p>
        </p:txBody>
      </p:sp>
    </p:spTree>
    <p:extLst>
      <p:ext uri="{BB962C8B-B14F-4D97-AF65-F5344CB8AC3E}">
        <p14:creationId xmlns:p14="http://schemas.microsoft.com/office/powerpoint/2010/main" val="685197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68071-13F1-F204-DBEC-77937F3E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D77D0-E79F-AAD6-B2A1-BA87CB07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19367"/>
            <a:ext cx="10898875" cy="494049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Cari network address dan Broadcast Address </a:t>
            </a:r>
            <a:r>
              <a:rPr lang="en-US" dirty="0" err="1"/>
              <a:t>dari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IP Address	: 192.168.0.1	Subnet Mask	: 255.255.255</a:t>
            </a:r>
          </a:p>
          <a:p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network address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ubah</a:t>
            </a:r>
            <a:r>
              <a:rPr lang="en-US" sz="2400" dirty="0">
                <a:sym typeface="Wingdings" panose="05000000000000000000" pitchFamily="2" charset="2"/>
              </a:rPr>
              <a:t> bit pada host id </a:t>
            </a:r>
            <a:r>
              <a:rPr lang="en-US" sz="2400" dirty="0" err="1">
                <a:sym typeface="Wingdings" panose="05000000000000000000" pitchFamily="2" charset="2"/>
              </a:rPr>
              <a:t>menjadi</a:t>
            </a:r>
            <a:r>
              <a:rPr lang="en-US" sz="2400" dirty="0">
                <a:sym typeface="Wingdings" panose="05000000000000000000" pitchFamily="2" charset="2"/>
              </a:rPr>
              <a:t> 0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Nilai </a:t>
            </a:r>
            <a:r>
              <a:rPr lang="en-US" sz="2000" dirty="0" err="1">
                <a:sym typeface="Wingdings" panose="05000000000000000000" pitchFamily="2" charset="2"/>
              </a:rPr>
              <a:t>awal</a:t>
            </a:r>
            <a:r>
              <a:rPr lang="en-US" sz="2000" dirty="0">
                <a:sym typeface="Wingdings" panose="05000000000000000000" pitchFamily="2" charset="2"/>
              </a:rPr>
              <a:t> 				:  11000000.10101000.00000000 .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00000001</a:t>
            </a:r>
          </a:p>
          <a:p>
            <a:pPr lvl="1"/>
            <a:r>
              <a:rPr lang="en-US" sz="2000" dirty="0" err="1">
                <a:sym typeface="Wingdings" panose="05000000000000000000" pitchFamily="2" charset="2"/>
              </a:rPr>
              <a:t>Ubah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menjadi</a:t>
            </a:r>
            <a:r>
              <a:rPr lang="en-US" sz="2000" dirty="0">
                <a:sym typeface="Wingdings" panose="05000000000000000000" pitchFamily="2" charset="2"/>
              </a:rPr>
              <a:t> 0 pada host ID	:  11000000.10101000.00000000 .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00000000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Network </a:t>
            </a:r>
            <a:r>
              <a:rPr lang="en-US" sz="2000" dirty="0" err="1">
                <a:sym typeface="Wingdings" panose="05000000000000000000" pitchFamily="2" charset="2"/>
              </a:rPr>
              <a:t>addrees</a:t>
            </a:r>
            <a:r>
              <a:rPr lang="en-US" sz="2000" dirty="0">
                <a:sym typeface="Wingdings" panose="05000000000000000000" pitchFamily="2" charset="2"/>
              </a:rPr>
              <a:t> 			: 192 . 168 . 0 . 0</a:t>
            </a:r>
          </a:p>
          <a:p>
            <a:pPr marL="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287338" lvl="1" indent="-287338"/>
            <a:r>
              <a:rPr lang="en-US" dirty="0" err="1">
                <a:sym typeface="Wingdings" panose="05000000000000000000" pitchFamily="2" charset="2"/>
              </a:rPr>
              <a:t>Mencari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nilai</a:t>
            </a:r>
            <a:r>
              <a:rPr lang="en-US" dirty="0">
                <a:sym typeface="Wingdings" panose="05000000000000000000" pitchFamily="2" charset="2"/>
              </a:rPr>
              <a:t> broadcast Address  </a:t>
            </a:r>
            <a:r>
              <a:rPr lang="en-US" dirty="0" err="1">
                <a:sym typeface="Wingdings" panose="05000000000000000000" pitchFamily="2" charset="2"/>
              </a:rPr>
              <a:t>ubah</a:t>
            </a:r>
            <a:r>
              <a:rPr lang="en-US" dirty="0">
                <a:sym typeface="Wingdings" panose="05000000000000000000" pitchFamily="2" charset="2"/>
              </a:rPr>
              <a:t> bit pada host id </a:t>
            </a:r>
            <a:r>
              <a:rPr lang="en-US" dirty="0" err="1">
                <a:sym typeface="Wingdings" panose="05000000000000000000" pitchFamily="2" charset="2"/>
              </a:rPr>
              <a:t>menjadi</a:t>
            </a:r>
            <a:r>
              <a:rPr lang="en-US" dirty="0">
                <a:sym typeface="Wingdings" panose="05000000000000000000" pitchFamily="2" charset="2"/>
              </a:rPr>
              <a:t> 1</a:t>
            </a:r>
          </a:p>
          <a:p>
            <a:pPr marL="744538" lvl="2" indent="-287338"/>
            <a:r>
              <a:rPr lang="en-US" dirty="0">
                <a:sym typeface="Wingdings" panose="05000000000000000000" pitchFamily="2" charset="2"/>
              </a:rPr>
              <a:t>Nilai </a:t>
            </a:r>
            <a:r>
              <a:rPr lang="en-US" dirty="0" err="1">
                <a:sym typeface="Wingdings" panose="05000000000000000000" pitchFamily="2" charset="2"/>
              </a:rPr>
              <a:t>awal</a:t>
            </a:r>
            <a:r>
              <a:rPr lang="en-US" dirty="0">
                <a:sym typeface="Wingdings" panose="05000000000000000000" pitchFamily="2" charset="2"/>
              </a:rPr>
              <a:t>				: 11000000.10101000.00000000 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00000001</a:t>
            </a:r>
          </a:p>
          <a:p>
            <a:pPr marL="744538" lvl="2" indent="-287338"/>
            <a:r>
              <a:rPr lang="en-US" dirty="0" err="1">
                <a:sym typeface="Wingdings" panose="05000000000000000000" pitchFamily="2" charset="2"/>
              </a:rPr>
              <a:t>Ubah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menjadi</a:t>
            </a:r>
            <a:r>
              <a:rPr lang="en-US" dirty="0">
                <a:sym typeface="Wingdings" panose="05000000000000000000" pitchFamily="2" charset="2"/>
              </a:rPr>
              <a:t> 1 pada host ID	: 11000000.10101000.00000000 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11111111</a:t>
            </a:r>
          </a:p>
          <a:p>
            <a:pPr marL="744538" lvl="2" indent="-287338"/>
            <a:r>
              <a:rPr lang="en-US" dirty="0">
                <a:sym typeface="Wingdings" panose="05000000000000000000" pitchFamily="2" charset="2"/>
              </a:rPr>
              <a:t>Broadcast Address			: 192 . 168. 0. 255</a:t>
            </a:r>
          </a:p>
        </p:txBody>
      </p:sp>
    </p:spTree>
    <p:extLst>
      <p:ext uri="{BB962C8B-B14F-4D97-AF65-F5344CB8AC3E}">
        <p14:creationId xmlns:p14="http://schemas.microsoft.com/office/powerpoint/2010/main" val="1465430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EF4DE-E70D-2680-9865-9556EFA3B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ILUSTRASI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CEC43-2FBF-255E-49A6-23428AAE9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82035" cy="4351338"/>
          </a:xfrm>
        </p:spPr>
        <p:txBody>
          <a:bodyPr/>
          <a:lstStyle/>
          <a:p>
            <a:r>
              <a:rPr lang="en-US" dirty="0" err="1"/>
              <a:t>Rumah</a:t>
            </a:r>
            <a:r>
              <a:rPr lang="en-US" dirty="0"/>
              <a:t> dan No.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diibaratkan</a:t>
            </a:r>
            <a:r>
              <a:rPr lang="en-US" dirty="0"/>
              <a:t> </a:t>
            </a:r>
            <a:r>
              <a:rPr lang="en-US" b="1" dirty="0"/>
              <a:t>Host Address</a:t>
            </a:r>
          </a:p>
          <a:p>
            <a:r>
              <a:rPr lang="en-US" dirty="0"/>
              <a:t>Nama Jalan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Network Address</a:t>
            </a:r>
          </a:p>
          <a:p>
            <a:r>
              <a:rPr lang="en-US" dirty="0" err="1"/>
              <a:t>Ketua</a:t>
            </a:r>
            <a:r>
              <a:rPr lang="en-US" dirty="0"/>
              <a:t> RT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Broadcast Address</a:t>
            </a:r>
          </a:p>
        </p:txBody>
      </p:sp>
      <p:pic>
        <p:nvPicPr>
          <p:cNvPr id="1028" name="Picture 4" descr="IP ADDRESS DAN SUBNETTING | Binti Nurul Qomariyah">
            <a:extLst>
              <a:ext uri="{FF2B5EF4-FFF2-40B4-BE49-F238E27FC236}">
                <a16:creationId xmlns:a16="http://schemas.microsoft.com/office/drawing/2014/main" id="{116DC5CC-D2C4-93C3-49D6-8E65C64B2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577" y="2214143"/>
            <a:ext cx="6063732" cy="219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13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A2F4B-4359-0FCA-75A2-5F92330BA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6A45273-4108-1834-4E1B-DCE6C4B30F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709" y="1690688"/>
            <a:ext cx="2924175" cy="23622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58255B-E49F-C1D5-390B-6AD48E21F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7488" y="1690688"/>
            <a:ext cx="2924175" cy="23622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13EA06-9679-CA86-5E5F-CD489B40BE9C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3613884" y="2871788"/>
            <a:ext cx="4213604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5AF80C5-8667-BDC2-54AE-11BF84213ADE}"/>
              </a:ext>
            </a:extLst>
          </p:cNvPr>
          <p:cNvSpPr txBox="1"/>
          <p:nvPr/>
        </p:nvSpPr>
        <p:spPr>
          <a:xfrm>
            <a:off x="1965278" y="1690688"/>
            <a:ext cx="45719" cy="4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472D41-5FE2-AD32-09F0-8E3F75DFAE5C}"/>
              </a:ext>
            </a:extLst>
          </p:cNvPr>
          <p:cNvSpPr txBox="1"/>
          <p:nvPr/>
        </p:nvSpPr>
        <p:spPr>
          <a:xfrm>
            <a:off x="2151796" y="2753873"/>
            <a:ext cx="1310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 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F6C0A3-1EE7-4F5B-0F9C-CD507E716320}"/>
              </a:ext>
            </a:extLst>
          </p:cNvPr>
          <p:cNvSpPr txBox="1"/>
          <p:nvPr/>
        </p:nvSpPr>
        <p:spPr>
          <a:xfrm>
            <a:off x="9289575" y="2871788"/>
            <a:ext cx="1310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PC 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6504AA-AF7D-C446-A552-4631D0FC5BE2}"/>
              </a:ext>
            </a:extLst>
          </p:cNvPr>
          <p:cNvSpPr txBox="1"/>
          <p:nvPr/>
        </p:nvSpPr>
        <p:spPr>
          <a:xfrm>
            <a:off x="4999023" y="2317790"/>
            <a:ext cx="194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CROSS OVER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67C9C1-6292-BC01-DBAB-EC086F4F1B5E}"/>
              </a:ext>
            </a:extLst>
          </p:cNvPr>
          <p:cNvSpPr txBox="1"/>
          <p:nvPr/>
        </p:nvSpPr>
        <p:spPr>
          <a:xfrm>
            <a:off x="838200" y="4304305"/>
            <a:ext cx="3425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ADDRESS       : 192.168.0.1</a:t>
            </a:r>
          </a:p>
          <a:p>
            <a:r>
              <a:rPr lang="en-US" dirty="0"/>
              <a:t>SUBNETMASK   : 255.255.255.0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716574-B571-8F48-0A95-A30BCF344268}"/>
              </a:ext>
            </a:extLst>
          </p:cNvPr>
          <p:cNvSpPr txBox="1"/>
          <p:nvPr/>
        </p:nvSpPr>
        <p:spPr>
          <a:xfrm>
            <a:off x="9184943" y="4011448"/>
            <a:ext cx="17605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41222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7D093-1F6B-7F45-6D37-F578DB0E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974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SUBNETTING</a:t>
            </a:r>
          </a:p>
        </p:txBody>
      </p:sp>
    </p:spTree>
    <p:extLst>
      <p:ext uri="{BB962C8B-B14F-4D97-AF65-F5344CB8AC3E}">
        <p14:creationId xmlns:p14="http://schemas.microsoft.com/office/powerpoint/2010/main" val="3254155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592D-A782-5FAC-BC73-25D0F155C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SUBNETTING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A7994-01EB-3B50-9612-ABBDEA008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mekasnisme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network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dan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subnet. Subnetting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subnetmask</a:t>
            </a:r>
            <a:r>
              <a:rPr lang="en-US" dirty="0"/>
              <a:t>.</a:t>
            </a:r>
          </a:p>
          <a:p>
            <a:r>
              <a:rPr lang="en-US" dirty="0" err="1"/>
              <a:t>Tujuanya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, </a:t>
            </a:r>
            <a:r>
              <a:rPr lang="en-US" dirty="0" err="1"/>
              <a:t>mengurangi</a:t>
            </a:r>
            <a:r>
              <a:rPr lang="en-US" dirty="0"/>
              <a:t> traffic, dan </a:t>
            </a:r>
            <a:r>
              <a:rPr lang="en-US" dirty="0" err="1"/>
              <a:t>keamanan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</a:t>
            </a:r>
            <a:r>
              <a:rPr lang="en-US" dirty="0" err="1"/>
              <a:t>jaringan</a:t>
            </a:r>
            <a:endParaRPr lang="en-US" dirty="0"/>
          </a:p>
          <a:p>
            <a:pPr lvl="2"/>
            <a:r>
              <a:rPr lang="en-US" sz="2400" dirty="0" err="1"/>
              <a:t>Jaringan</a:t>
            </a:r>
            <a:r>
              <a:rPr lang="en-US" sz="2400" dirty="0"/>
              <a:t> Ruang Guru</a:t>
            </a:r>
          </a:p>
          <a:p>
            <a:pPr lvl="2"/>
            <a:r>
              <a:rPr lang="en-US" sz="2400" dirty="0"/>
              <a:t>Tata Usaha</a:t>
            </a:r>
          </a:p>
          <a:p>
            <a:pPr lvl="2"/>
            <a:r>
              <a:rPr lang="en-US" sz="2400" dirty="0"/>
              <a:t>Lab</a:t>
            </a:r>
          </a:p>
        </p:txBody>
      </p:sp>
    </p:spTree>
    <p:extLst>
      <p:ext uri="{BB962C8B-B14F-4D97-AF65-F5344CB8AC3E}">
        <p14:creationId xmlns:p14="http://schemas.microsoft.com/office/powerpoint/2010/main" val="3010845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2293-6C33-B501-51C6-BBBB1DDF4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ILUSTRASI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7F81D-72F0-686A-5F9A-085DA49A2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/>
              <a:t>Subnetting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menambahkan</a:t>
            </a:r>
            <a:r>
              <a:rPr lang="en-US" dirty="0"/>
              <a:t> gang pada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dan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 data.</a:t>
            </a:r>
          </a:p>
          <a:p>
            <a:r>
              <a:rPr lang="en-US" dirty="0"/>
              <a:t>Nama gang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subnet</a:t>
            </a:r>
          </a:p>
          <a:p>
            <a:r>
              <a:rPr lang="en-US" dirty="0"/>
              <a:t>No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host Address</a:t>
            </a:r>
          </a:p>
          <a:p>
            <a:r>
              <a:rPr lang="en-US" dirty="0" err="1"/>
              <a:t>Ketua</a:t>
            </a:r>
            <a:r>
              <a:rPr lang="en-US" dirty="0"/>
              <a:t> RT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Broadcast Address </a:t>
            </a:r>
          </a:p>
        </p:txBody>
      </p:sp>
      <p:pic>
        <p:nvPicPr>
          <p:cNvPr id="2052" name="Picture 4" descr="Subnetting IP Address Versi 4 - agussuratna.net">
            <a:extLst>
              <a:ext uri="{FF2B5EF4-FFF2-40B4-BE49-F238E27FC236}">
                <a16:creationId xmlns:a16="http://schemas.microsoft.com/office/drawing/2014/main" id="{038D7A88-6067-EEB4-0904-0FB2F2EF9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708" y="1520496"/>
            <a:ext cx="5480623" cy="422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565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56301-BE48-B53B-1B81-E1E56511C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EAE87-F050-68A1-0032-2E8C4C2A5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60 computer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IP Address yang </a:t>
            </a:r>
            <a:r>
              <a:rPr lang="en-US" dirty="0" err="1"/>
              <a:t>dipakai</a:t>
            </a:r>
            <a:endParaRPr lang="en-US" dirty="0"/>
          </a:p>
          <a:p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IP yang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C</a:t>
            </a:r>
          </a:p>
          <a:p>
            <a:pPr lvl="1"/>
            <a:r>
              <a:rPr lang="en-US" dirty="0"/>
              <a:t>IP = 192.168.1.1</a:t>
            </a:r>
          </a:p>
          <a:p>
            <a:pPr lvl="1"/>
            <a:r>
              <a:rPr lang="en-US" dirty="0" err="1"/>
              <a:t>Subnetmask</a:t>
            </a:r>
            <a:r>
              <a:rPr lang="en-US" dirty="0"/>
              <a:t> = 255.255.255.0</a:t>
            </a:r>
          </a:p>
          <a:p>
            <a:pPr lvl="1"/>
            <a:r>
              <a:rPr lang="en-US" dirty="0" err="1"/>
              <a:t>Jumlah</a:t>
            </a:r>
            <a:r>
              <a:rPr lang="en-US" dirty="0"/>
              <a:t> IP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= 254</a:t>
            </a:r>
          </a:p>
          <a:p>
            <a:pPr lvl="1"/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IP = 60,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sisa</a:t>
            </a:r>
            <a:r>
              <a:rPr lang="en-US" dirty="0"/>
              <a:t> IP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adalah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   254 – 60 = 90 IP</a:t>
            </a:r>
          </a:p>
          <a:p>
            <a:pPr marL="457200" lvl="1" indent="0">
              <a:buNone/>
            </a:pPr>
            <a:r>
              <a:rPr lang="en-US" dirty="0" err="1"/>
              <a:t>Sisa</a:t>
            </a:r>
            <a:r>
              <a:rPr lang="en-US" dirty="0"/>
              <a:t> IP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celah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 subnetting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mengefesiensikan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IP Address.</a:t>
            </a:r>
          </a:p>
        </p:txBody>
      </p:sp>
    </p:spTree>
    <p:extLst>
      <p:ext uri="{BB962C8B-B14F-4D97-AF65-F5344CB8AC3E}">
        <p14:creationId xmlns:p14="http://schemas.microsoft.com/office/powerpoint/2010/main" val="2425705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EC970-C585-362A-24D6-ADA4DC30E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METODE SUBNETTING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52E86-BB37-5121-4469-289E70DD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VLSM (</a:t>
            </a:r>
            <a:r>
              <a:rPr lang="en-US" dirty="0" err="1"/>
              <a:t>Variabel</a:t>
            </a:r>
            <a:r>
              <a:rPr lang="en-US" dirty="0"/>
              <a:t> Length Subnet Mask)</a:t>
            </a:r>
          </a:p>
          <a:p>
            <a:r>
              <a:rPr lang="en-US" dirty="0"/>
              <a:t>CIDR (Classless Inter-Domain Routing)</a:t>
            </a:r>
          </a:p>
        </p:txBody>
      </p:sp>
    </p:spTree>
    <p:extLst>
      <p:ext uri="{BB962C8B-B14F-4D97-AF65-F5344CB8AC3E}">
        <p14:creationId xmlns:p14="http://schemas.microsoft.com/office/powerpoint/2010/main" val="121188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EEE24-1FB2-240C-9220-405322100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IP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16F5A-AF92-C48E-CC3F-761931979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70294" cy="199334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OSI </a:t>
            </a:r>
          </a:p>
          <a:p>
            <a:pPr marL="0" indent="0" algn="ctr">
              <a:buNone/>
            </a:pPr>
            <a:r>
              <a:rPr lang="en-US" dirty="0"/>
              <a:t>(Open Systems Interconnect)</a:t>
            </a:r>
          </a:p>
          <a:p>
            <a:pPr marL="0" indent="0" algn="ctr">
              <a:buNone/>
            </a:pPr>
            <a:r>
              <a:rPr lang="en-US" dirty="0"/>
              <a:t>layer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193AE4-DE0A-0E05-B493-92901C75E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2965" y="1307330"/>
            <a:ext cx="6347012" cy="480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317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66DE2-D5EA-5F6A-1534-3C0DF5A5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3369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VLSM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57D52-E22E-0877-D830-B89CD2E25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718"/>
            <a:ext cx="11102788" cy="489715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Dik</a:t>
            </a:r>
            <a:r>
              <a:rPr lang="en-US" dirty="0"/>
              <a:t>:	</a:t>
            </a:r>
            <a:r>
              <a:rPr lang="en-US" dirty="0" err="1"/>
              <a:t>Kebutuhan</a:t>
            </a:r>
            <a:r>
              <a:rPr lang="en-US" dirty="0"/>
              <a:t> IP = 60, </a:t>
            </a:r>
            <a:r>
              <a:rPr lang="en-US" dirty="0" err="1"/>
              <a:t>untuk</a:t>
            </a:r>
            <a:r>
              <a:rPr lang="en-US" dirty="0"/>
              <a:t> 60 </a:t>
            </a:r>
            <a:r>
              <a:rPr lang="en-US" dirty="0" err="1"/>
              <a:t>Komputer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IP Address = </a:t>
            </a:r>
            <a:r>
              <a:rPr lang="en-US" dirty="0" err="1"/>
              <a:t>Kelas</a:t>
            </a:r>
            <a:r>
              <a:rPr lang="en-US" dirty="0"/>
              <a:t> C </a:t>
            </a:r>
            <a:r>
              <a:rPr lang="en-US" dirty="0">
                <a:sym typeface="Wingdings" panose="05000000000000000000" pitchFamily="2" charset="2"/>
              </a:rPr>
              <a:t> 192.168.10.1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Subnet Mask = 255.255.255.0</a:t>
            </a: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Dit</a:t>
            </a:r>
            <a:r>
              <a:rPr lang="en-US" dirty="0">
                <a:sym typeface="Wingdings" panose="05000000000000000000" pitchFamily="2" charset="2"/>
              </a:rPr>
              <a:t>: 	</a:t>
            </a:r>
            <a:r>
              <a:rPr lang="en-US" dirty="0" err="1">
                <a:sym typeface="Wingdings" panose="05000000000000000000" pitchFamily="2" charset="2"/>
              </a:rPr>
              <a:t>hanya</a:t>
            </a:r>
            <a:r>
              <a:rPr lang="en-US" dirty="0">
                <a:sym typeface="Wingdings" panose="05000000000000000000" pitchFamily="2" charset="2"/>
              </a:rPr>
              <a:t> 60 computer yang </a:t>
            </a:r>
            <a:r>
              <a:rPr lang="en-US" dirty="0" err="1">
                <a:sym typeface="Wingdings" panose="05000000000000000000" pitchFamily="2" charset="2"/>
              </a:rPr>
              <a:t>bisa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terhubung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dalam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jaringan</a:t>
            </a:r>
            <a:r>
              <a:rPr lang="en-US" dirty="0">
                <a:sym typeface="Wingdings" panose="05000000000000000000" pitchFamily="2" charset="2"/>
              </a:rPr>
              <a:t> local.</a:t>
            </a:r>
          </a:p>
          <a:p>
            <a:pPr marL="0" indent="0">
              <a:buNone/>
            </a:pPr>
            <a:r>
              <a:rPr lang="en-US" b="1" dirty="0">
                <a:sym typeface="Wingdings" panose="05000000000000000000" pitchFamily="2" charset="2"/>
              </a:rPr>
              <a:t>Subnetting </a:t>
            </a:r>
            <a:r>
              <a:rPr lang="en-US" b="1" dirty="0" err="1">
                <a:sym typeface="Wingdings" panose="05000000000000000000" pitchFamily="2" charset="2"/>
              </a:rPr>
              <a:t>adalah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metode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mengubah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nilai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err="1">
                <a:sym typeface="Wingdings" panose="05000000000000000000" pitchFamily="2" charset="2"/>
              </a:rPr>
              <a:t>subnetmask</a:t>
            </a:r>
            <a:r>
              <a:rPr lang="en-US" b="1" dirty="0">
                <a:sym typeface="Wingdings" panose="05000000000000000000" pitchFamily="2" charset="2"/>
              </a:rPr>
              <a:t> 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Subnetmask</a:t>
            </a:r>
            <a:r>
              <a:rPr lang="en-US" dirty="0">
                <a:sym typeface="Wingdings" panose="05000000000000000000" pitchFamily="2" charset="2"/>
              </a:rPr>
              <a:t> = 255.255.255.0  11111111.11111111.11111111.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00000000</a:t>
            </a:r>
          </a:p>
          <a:p>
            <a:pPr lvl="1"/>
            <a:r>
              <a:rPr lang="en-US" dirty="0" err="1"/>
              <a:t>Ubah</a:t>
            </a:r>
            <a:r>
              <a:rPr lang="en-US" dirty="0"/>
              <a:t> 60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binner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1" dirty="0">
                <a:sym typeface="Wingdings" panose="05000000000000000000" pitchFamily="2" charset="2"/>
              </a:rPr>
              <a:t>60 = 111100 (6 bits)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Kurangi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alokasi</a:t>
            </a:r>
            <a:r>
              <a:rPr lang="en-US" dirty="0">
                <a:sym typeface="Wingdings" panose="05000000000000000000" pitchFamily="2" charset="2"/>
              </a:rPr>
              <a:t> bit host  1111111.11111111.11111111.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00000000</a:t>
            </a:r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			     1111111.11111111.11111111.11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000000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				255.255.255.192</a:t>
            </a:r>
          </a:p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45828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738E-1D26-2081-FEBE-0564963E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4CB8E-B4D5-E010-7B75-C37976F68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subnet </a:t>
            </a:r>
            <a:r>
              <a:rPr lang="en-US" dirty="0" err="1"/>
              <a:t>baru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1111111.11111111.11111111.11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000000</a:t>
            </a:r>
            <a:r>
              <a:rPr lang="en-US" dirty="0"/>
              <a:t> / 255.255.255.192</a:t>
            </a:r>
          </a:p>
          <a:p>
            <a:pPr marL="0" indent="0">
              <a:buNone/>
            </a:pPr>
            <a:r>
              <a:rPr lang="en-US" dirty="0" err="1"/>
              <a:t>Terdapat</a:t>
            </a:r>
            <a:r>
              <a:rPr lang="en-US" dirty="0"/>
              <a:t> 6 bit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host yang </a:t>
            </a:r>
            <a:r>
              <a:rPr lang="en-US" dirty="0" err="1"/>
              <a:t>berjumlah</a:t>
            </a:r>
            <a:r>
              <a:rPr lang="en-US" dirty="0"/>
              <a:t> 63 IP Address</a:t>
            </a:r>
          </a:p>
          <a:p>
            <a:pPr marL="0" indent="0">
              <a:buNone/>
            </a:pP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IP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62. </a:t>
            </a:r>
            <a:r>
              <a:rPr lang="en-US" dirty="0" err="1"/>
              <a:t>yaitu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Range IP Address 	= 192.168.10.1 – 192.168.10.2</a:t>
            </a:r>
          </a:p>
          <a:p>
            <a:pPr marL="0" indent="0">
              <a:buNone/>
            </a:pPr>
            <a:r>
              <a:rPr lang="en-US" b="1" dirty="0"/>
              <a:t>Netmask 		= 255.255.255.192</a:t>
            </a:r>
          </a:p>
          <a:p>
            <a:pPr marL="0" indent="0">
              <a:buNone/>
            </a:pPr>
            <a:r>
              <a:rPr lang="en-US" b="1" dirty="0"/>
              <a:t>Network 		= 192.168.10.0</a:t>
            </a:r>
          </a:p>
          <a:p>
            <a:pPr marL="0" indent="0">
              <a:buNone/>
            </a:pPr>
            <a:r>
              <a:rPr lang="en-US" b="1" dirty="0"/>
              <a:t>Broadcast		= 192.168.0.63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063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D1A4A-927E-14CF-48A6-40428F2AA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METODE CIDR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9E4BC-FAA5-7CAC-9FEF-CFC3E46E9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 descr="Subnet Mask Reference Table | Brain Knowledge">
            <a:extLst>
              <a:ext uri="{FF2B5EF4-FFF2-40B4-BE49-F238E27FC236}">
                <a16:creationId xmlns:a16="http://schemas.microsoft.com/office/drawing/2014/main" id="{F071BD7E-0903-6BEF-3778-C5E8D06FE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93" y="1566863"/>
            <a:ext cx="4514850" cy="461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116DC5-4221-49C0-9C48-5DAD2D898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519" y="1566863"/>
            <a:ext cx="2800350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18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5EBB-9024-D153-E538-8F50B663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341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SUBNETTING KELAS C</a:t>
            </a:r>
          </a:p>
        </p:txBody>
      </p:sp>
    </p:spTree>
    <p:extLst>
      <p:ext uri="{BB962C8B-B14F-4D97-AF65-F5344CB8AC3E}">
        <p14:creationId xmlns:p14="http://schemas.microsoft.com/office/powerpoint/2010/main" val="2222993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46690-619C-B89F-2CF6-9D0622360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DFC44-7006-232F-262F-D069CEAF9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Dik</a:t>
            </a:r>
            <a:r>
              <a:rPr lang="en-US" dirty="0"/>
              <a:t> : IP = 192.168.1.1/</a:t>
            </a:r>
            <a:r>
              <a:rPr lang="en-US" dirty="0">
                <a:solidFill>
                  <a:srgbClr val="FF0000"/>
                </a:solidFill>
              </a:rPr>
              <a:t>24</a:t>
            </a:r>
          </a:p>
          <a:p>
            <a:r>
              <a:rPr lang="en-US" dirty="0" err="1"/>
              <a:t>Dit</a:t>
            </a:r>
            <a:r>
              <a:rPr lang="en-US" dirty="0"/>
              <a:t> 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Total IP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Subnet Mask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Network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Broadcast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Host ID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72A37DF5-0006-EFE4-9D49-1498D762FCD1}"/>
              </a:ext>
            </a:extLst>
          </p:cNvPr>
          <p:cNvSpPr/>
          <p:nvPr/>
        </p:nvSpPr>
        <p:spPr>
          <a:xfrm>
            <a:off x="3863787" y="2886635"/>
            <a:ext cx="493059" cy="18467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78FB94-6818-D380-1964-A0F85CF2491A}"/>
              </a:ext>
            </a:extLst>
          </p:cNvPr>
          <p:cNvSpPr txBox="1"/>
          <p:nvPr/>
        </p:nvSpPr>
        <p:spPr>
          <a:xfrm>
            <a:off x="5786720" y="3517612"/>
            <a:ext cx="4096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HARUS BERURUTAN</a:t>
            </a:r>
          </a:p>
        </p:txBody>
      </p:sp>
    </p:spTree>
    <p:extLst>
      <p:ext uri="{BB962C8B-B14F-4D97-AF65-F5344CB8AC3E}">
        <p14:creationId xmlns:p14="http://schemas.microsoft.com/office/powerpoint/2010/main" val="3130510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B47D5-07EF-7C8E-190B-600CD7B3D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Jawab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F915A-5A88-C263-B6EB-F29054B10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035"/>
            <a:ext cx="10515600" cy="479611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dirty="0"/>
              <a:t>192.168.1.</a:t>
            </a:r>
            <a:r>
              <a:rPr lang="en-US" b="1" dirty="0">
                <a:solidFill>
                  <a:srgbClr val="00B050"/>
                </a:solidFill>
              </a:rPr>
              <a:t>1</a:t>
            </a:r>
            <a:r>
              <a:rPr lang="en-US" b="1" dirty="0"/>
              <a:t>/</a:t>
            </a:r>
            <a:r>
              <a:rPr lang="en-US" b="1" dirty="0">
                <a:solidFill>
                  <a:srgbClr val="FF0000"/>
                </a:solidFill>
              </a:rPr>
              <a:t>24</a:t>
            </a:r>
          </a:p>
          <a:p>
            <a:pPr marL="0" lvl="1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lvl="1" indent="0">
              <a:buNone/>
            </a:pPr>
            <a:r>
              <a:rPr lang="en-US" b="1" dirty="0"/>
              <a:t>RUMUS</a:t>
            </a:r>
          </a:p>
          <a:p>
            <a:pPr marL="0" lvl="1" indent="0">
              <a:buNone/>
            </a:pPr>
            <a:r>
              <a:rPr lang="en-US" dirty="0"/>
              <a:t>1. Total IP		= Total Bit IPv4 – Prefix (</a:t>
            </a:r>
            <a:r>
              <a:rPr lang="en-US" dirty="0">
                <a:solidFill>
                  <a:srgbClr val="FF0000"/>
                </a:solidFill>
              </a:rPr>
              <a:t>24</a:t>
            </a:r>
            <a:r>
              <a:rPr lang="en-US" dirty="0"/>
              <a:t>) </a:t>
            </a:r>
            <a:r>
              <a:rPr lang="en-US" dirty="0">
                <a:sym typeface="Wingdings" panose="05000000000000000000" pitchFamily="2" charset="2"/>
              </a:rPr>
              <a:t> 32 – 24 =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8</a:t>
            </a:r>
          </a:p>
          <a:p>
            <a:pPr marL="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		= 2^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8</a:t>
            </a:r>
            <a:r>
              <a:rPr lang="en-US" dirty="0">
                <a:sym typeface="Wingdings" panose="05000000000000000000" pitchFamily="2" charset="2"/>
              </a:rPr>
              <a:t> = 256</a:t>
            </a:r>
            <a:endParaRPr lang="en-US" dirty="0"/>
          </a:p>
          <a:p>
            <a:pPr marL="0" lvl="1" indent="0">
              <a:buNone/>
            </a:pPr>
            <a:r>
              <a:rPr lang="en-US" dirty="0"/>
              <a:t>2. Subnet Mask	= Total Max Subnet Mask – Total Ip</a:t>
            </a:r>
          </a:p>
          <a:p>
            <a:pPr marL="0" lvl="1" indent="0">
              <a:buNone/>
            </a:pPr>
            <a:r>
              <a:rPr lang="en-US" dirty="0"/>
              <a:t>			= 256 -256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lvl="1" indent="0">
              <a:buNone/>
            </a:pPr>
            <a:r>
              <a:rPr lang="en-US" dirty="0"/>
              <a:t>			= 255.255.255.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lvl="1" indent="0">
              <a:buNone/>
            </a:pPr>
            <a:r>
              <a:rPr lang="en-US" dirty="0"/>
              <a:t>3. Network		= range IP = 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 – </a:t>
            </a:r>
            <a:r>
              <a:rPr lang="en-US" dirty="0">
                <a:solidFill>
                  <a:srgbClr val="FFC000"/>
                </a:solidFill>
              </a:rPr>
              <a:t>255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 Angka </a:t>
            </a:r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1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terletak</a:t>
            </a:r>
            <a:r>
              <a:rPr lang="en-US" dirty="0">
                <a:sym typeface="Wingdings" panose="05000000000000000000" pitchFamily="2" charset="2"/>
              </a:rPr>
              <a:t> di range 0 – 255 </a:t>
            </a:r>
          </a:p>
          <a:p>
            <a:pPr marL="0" lvl="1" indent="0">
              <a:buNone/>
            </a:pPr>
            <a:r>
              <a:rPr lang="en-US" dirty="0">
                <a:sym typeface="Wingdings" panose="05000000000000000000" pitchFamily="2" charset="2"/>
              </a:rPr>
              <a:t>			= 192.168.1.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0</a:t>
            </a:r>
            <a:endParaRPr lang="en-US" dirty="0">
              <a:solidFill>
                <a:srgbClr val="0070C0"/>
              </a:solidFill>
            </a:endParaRPr>
          </a:p>
          <a:p>
            <a:pPr marL="0" lvl="1" indent="0">
              <a:buNone/>
            </a:pPr>
            <a:r>
              <a:rPr lang="en-US" dirty="0"/>
              <a:t>4. Broadcast		= 192.168.1.</a:t>
            </a:r>
            <a:r>
              <a:rPr lang="en-US" dirty="0">
                <a:solidFill>
                  <a:srgbClr val="FFC000"/>
                </a:solidFill>
              </a:rPr>
              <a:t>255</a:t>
            </a:r>
          </a:p>
          <a:p>
            <a:pPr marL="0" lvl="1" indent="0">
              <a:buNone/>
            </a:pPr>
            <a:r>
              <a:rPr lang="en-US" dirty="0"/>
              <a:t>5. Host ID		= 192.168.1.1 </a:t>
            </a:r>
            <a:r>
              <a:rPr lang="en-US" dirty="0" err="1"/>
              <a:t>sd</a:t>
            </a:r>
            <a:r>
              <a:rPr lang="en-US" dirty="0"/>
              <a:t> 192.168.1.254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BD575803-FCC4-39B8-2FCA-2F127BCE2CAF}"/>
              </a:ext>
            </a:extLst>
          </p:cNvPr>
          <p:cNvCxnSpPr/>
          <p:nvPr/>
        </p:nvCxnSpPr>
        <p:spPr>
          <a:xfrm>
            <a:off x="1667430" y="4001294"/>
            <a:ext cx="1730189" cy="44823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928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1756-D2F1-9058-F932-752D5B0C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2</a:t>
            </a:r>
            <a:br>
              <a:rPr lang="en-US" dirty="0"/>
            </a:br>
            <a:r>
              <a:rPr lang="en-US" sz="2800" dirty="0" err="1"/>
              <a:t>Dik</a:t>
            </a:r>
            <a:r>
              <a:rPr lang="en-US" sz="2800" dirty="0"/>
              <a:t> IP = 10.73.111.</a:t>
            </a:r>
            <a:r>
              <a:rPr lang="en-US" sz="2800" dirty="0">
                <a:solidFill>
                  <a:srgbClr val="00B050"/>
                </a:solidFill>
              </a:rPr>
              <a:t>32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0E26F-853A-1C72-ACFB-3A4FB51A3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Jawab </a:t>
            </a:r>
          </a:p>
          <a:p>
            <a:pPr marL="0" indent="0">
              <a:buNone/>
            </a:pPr>
            <a:r>
              <a:rPr lang="en-US" sz="2400" dirty="0"/>
              <a:t>1. Total IP 		= 32 -29 = 3 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= 2^3 = 8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2. Subnet Mask 		= 256 – 8 = 248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= 255.255.255.248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3. Network		=  range IP (0 – 7) 8 </a:t>
            </a:r>
            <a:r>
              <a:rPr lang="en-US" sz="2400" dirty="0" err="1">
                <a:sym typeface="Wingdings" panose="05000000000000000000" pitchFamily="2" charset="2"/>
              </a:rPr>
              <a:t>kalikan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berapa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mendekati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>
                <a:solidFill>
                  <a:srgbClr val="00B050"/>
                </a:solidFill>
                <a:sym typeface="Wingdings" panose="05000000000000000000" pitchFamily="2" charset="2"/>
              </a:rPr>
              <a:t>32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= 8*4 = 32  range 	= 32+7=39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			= </a:t>
            </a:r>
            <a:r>
              <a:rPr lang="en-US" sz="2400" dirty="0">
                <a:solidFill>
                  <a:srgbClr val="00B050"/>
                </a:solidFill>
                <a:sym typeface="Wingdings" panose="05000000000000000000" pitchFamily="2" charset="2"/>
              </a:rPr>
              <a:t>32</a:t>
            </a:r>
            <a:r>
              <a:rPr lang="en-US" sz="2400" dirty="0">
                <a:sym typeface="Wingdings" panose="05000000000000000000" pitchFamily="2" charset="2"/>
              </a:rPr>
              <a:t> – </a:t>
            </a:r>
            <a:r>
              <a:rPr lang="en-US" sz="2400" dirty="0">
                <a:solidFill>
                  <a:srgbClr val="FFC000"/>
                </a:solidFill>
                <a:sym typeface="Wingdings" panose="05000000000000000000" pitchFamily="2" charset="2"/>
              </a:rPr>
              <a:t>39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n-US" sz="2400" dirty="0"/>
              <a:t>			= 10.73.111.</a:t>
            </a:r>
            <a:r>
              <a:rPr lang="en-US" sz="2400" dirty="0">
                <a:solidFill>
                  <a:srgbClr val="00B050"/>
                </a:solidFill>
              </a:rPr>
              <a:t>32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4. Broadcast		= 10.73.111.</a:t>
            </a:r>
            <a:r>
              <a:rPr lang="en-US" sz="2400" dirty="0">
                <a:solidFill>
                  <a:srgbClr val="FFC000"/>
                </a:solidFill>
              </a:rPr>
              <a:t>39</a:t>
            </a:r>
          </a:p>
          <a:p>
            <a:pPr marL="0" indent="0">
              <a:buNone/>
            </a:pPr>
            <a:r>
              <a:rPr lang="en-US" sz="2400" dirty="0"/>
              <a:t>5. Host ID		= 10.73.111.33 SD 10.73.111.38	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9EF393A-0ABB-B510-7FD7-9E77884392BF}"/>
              </a:ext>
            </a:extLst>
          </p:cNvPr>
          <p:cNvCxnSpPr>
            <a:cxnSpLocks/>
          </p:cNvCxnSpPr>
          <p:nvPr/>
        </p:nvCxnSpPr>
        <p:spPr>
          <a:xfrm>
            <a:off x="1524000" y="4258235"/>
            <a:ext cx="2052918" cy="89647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790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CB42F-007B-1D29-53CE-D6DC65A3C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7013F-6E03-EDEC-1CDC-EC2706D72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Dik</a:t>
            </a:r>
            <a:r>
              <a:rPr lang="en-US" dirty="0"/>
              <a:t>  IP Address 200.200.100.10.10/27</a:t>
            </a:r>
          </a:p>
          <a:p>
            <a:r>
              <a:rPr lang="en-US" dirty="0"/>
              <a:t>Cari </a:t>
            </a:r>
          </a:p>
          <a:p>
            <a:pPr lvl="1"/>
            <a:r>
              <a:rPr lang="en-US" dirty="0"/>
              <a:t>Total IP</a:t>
            </a:r>
          </a:p>
          <a:p>
            <a:pPr lvl="1"/>
            <a:r>
              <a:rPr lang="en-US" dirty="0"/>
              <a:t>Subnet Mask</a:t>
            </a:r>
          </a:p>
          <a:p>
            <a:pPr lvl="1"/>
            <a:r>
              <a:rPr lang="en-US" dirty="0"/>
              <a:t>Network</a:t>
            </a:r>
          </a:p>
          <a:p>
            <a:pPr lvl="1"/>
            <a:r>
              <a:rPr lang="en-US" dirty="0"/>
              <a:t>Broadcast</a:t>
            </a:r>
          </a:p>
          <a:p>
            <a:pPr lvl="1"/>
            <a:r>
              <a:rPr lang="en-US" dirty="0"/>
              <a:t>Host id</a:t>
            </a:r>
          </a:p>
        </p:txBody>
      </p:sp>
    </p:spTree>
    <p:extLst>
      <p:ext uri="{BB962C8B-B14F-4D97-AF65-F5344CB8AC3E}">
        <p14:creationId xmlns:p14="http://schemas.microsoft.com/office/powerpoint/2010/main" val="1148447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56A7C-CDD5-A639-BADC-16F0793D2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3572"/>
            <a:ext cx="10515600" cy="1325563"/>
          </a:xfrm>
        </p:spPr>
        <p:txBody>
          <a:bodyPr/>
          <a:lstStyle/>
          <a:p>
            <a:r>
              <a:rPr lang="en-US" dirty="0"/>
              <a:t>GOOD LUCK…</a:t>
            </a:r>
          </a:p>
        </p:txBody>
      </p:sp>
    </p:spTree>
    <p:extLst>
      <p:ext uri="{BB962C8B-B14F-4D97-AF65-F5344CB8AC3E}">
        <p14:creationId xmlns:p14="http://schemas.microsoft.com/office/powerpoint/2010/main" val="22756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F3459-391E-96B2-B6DE-119EDA37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 </a:t>
            </a:r>
            <a:r>
              <a:rPr lang="en-US" dirty="0" err="1"/>
              <a:t>adalah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F7809-43D7-6445-D221-1A382B0AF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Singkatan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Internet </a:t>
            </a:r>
            <a:r>
              <a:rPr lang="en-US" b="1" dirty="0" err="1"/>
              <a:t>Protokol</a:t>
            </a:r>
            <a:r>
              <a:rPr lang="en-US" b="1" dirty="0"/>
              <a:t> Address</a:t>
            </a:r>
          </a:p>
          <a:p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computer dan computer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4 octet/</a:t>
            </a:r>
            <a:r>
              <a:rPr lang="en-US" b="1" dirty="0" err="1"/>
              <a:t>blok</a:t>
            </a:r>
            <a:r>
              <a:rPr lang="en-US" dirty="0"/>
              <a:t>, yang </a:t>
            </a:r>
            <a:r>
              <a:rPr lang="en-US" dirty="0" err="1"/>
              <a:t>berjumlah</a:t>
            </a:r>
            <a:r>
              <a:rPr lang="en-US" dirty="0"/>
              <a:t> </a:t>
            </a:r>
            <a:r>
              <a:rPr lang="en-US" b="1" dirty="0"/>
              <a:t>32 bit.</a:t>
            </a:r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b="1" dirty="0"/>
              <a:t>octet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8 bit </a:t>
            </a:r>
            <a:r>
              <a:rPr lang="en-US" dirty="0"/>
              <a:t>yang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b="1" dirty="0"/>
              <a:t>0 </a:t>
            </a:r>
            <a:r>
              <a:rPr lang="en-US" b="1" dirty="0" err="1"/>
              <a:t>atau</a:t>
            </a:r>
            <a:r>
              <a:rPr lang="en-US" b="1" dirty="0"/>
              <a:t> 1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binner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masing-masing </a:t>
            </a:r>
            <a:r>
              <a:rPr lang="en-US" b="1" dirty="0"/>
              <a:t>octet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b="1" dirty="0"/>
              <a:t>0-255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decimal.</a:t>
            </a:r>
          </a:p>
        </p:txBody>
      </p:sp>
    </p:spTree>
    <p:extLst>
      <p:ext uri="{BB962C8B-B14F-4D97-AF65-F5344CB8AC3E}">
        <p14:creationId xmlns:p14="http://schemas.microsoft.com/office/powerpoint/2010/main" val="340556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CBB9A-6F77-3D36-6A43-15164BBE1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354" y="4981897"/>
            <a:ext cx="10515600" cy="776027"/>
          </a:xfrm>
        </p:spPr>
        <p:txBody>
          <a:bodyPr/>
          <a:lstStyle/>
          <a:p>
            <a:r>
              <a:rPr lang="en-US" b="1" dirty="0"/>
              <a:t>CONTOH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4C44A-4031-B382-D374-B1F6BED70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2925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192.168.10.1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11000000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>
                <a:solidFill>
                  <a:schemeClr val="accent1"/>
                </a:solidFill>
                <a:sym typeface="Wingdings" panose="05000000000000000000" pitchFamily="2" charset="2"/>
              </a:rPr>
              <a:t>10101000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C000"/>
                </a:solidFill>
                <a:sym typeface="Wingdings" panose="05000000000000000000" pitchFamily="2" charset="2"/>
              </a:rPr>
              <a:t>00001010</a:t>
            </a:r>
            <a:r>
              <a:rPr lang="en-US" dirty="0">
                <a:sym typeface="Wingdings" panose="05000000000000000000" pitchFamily="2" charset="2"/>
              </a:rPr>
              <a:t>.00000001</a:t>
            </a:r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1815D1F-3957-BC30-20E6-3224911ECFCB}"/>
              </a:ext>
            </a:extLst>
          </p:cNvPr>
          <p:cNvCxnSpPr/>
          <p:nvPr/>
        </p:nvCxnSpPr>
        <p:spPr>
          <a:xfrm>
            <a:off x="3866606" y="2229394"/>
            <a:ext cx="0" cy="40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88C65E9-F67E-1F6D-6FA2-B1753C451D29}"/>
              </a:ext>
            </a:extLst>
          </p:cNvPr>
          <p:cNvCxnSpPr/>
          <p:nvPr/>
        </p:nvCxnSpPr>
        <p:spPr>
          <a:xfrm>
            <a:off x="5534297" y="2229394"/>
            <a:ext cx="0" cy="40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4FAE20F-766D-8202-0A9E-CDE2C780DD8B}"/>
              </a:ext>
            </a:extLst>
          </p:cNvPr>
          <p:cNvCxnSpPr/>
          <p:nvPr/>
        </p:nvCxnSpPr>
        <p:spPr>
          <a:xfrm>
            <a:off x="7162800" y="2229394"/>
            <a:ext cx="0" cy="40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0CB9F2A-3E6E-48BC-29A5-550AC870481E}"/>
              </a:ext>
            </a:extLst>
          </p:cNvPr>
          <p:cNvCxnSpPr/>
          <p:nvPr/>
        </p:nvCxnSpPr>
        <p:spPr>
          <a:xfrm>
            <a:off x="8678092" y="2229394"/>
            <a:ext cx="0" cy="40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FF2EE25-BE05-DA27-1322-63E59C8B1A33}"/>
              </a:ext>
            </a:extLst>
          </p:cNvPr>
          <p:cNvSpPr txBox="1"/>
          <p:nvPr/>
        </p:nvSpPr>
        <p:spPr>
          <a:xfrm>
            <a:off x="3387634" y="2673134"/>
            <a:ext cx="95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OKTET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1D62DA-2578-B489-DC74-064A9DD9B7E7}"/>
              </a:ext>
            </a:extLst>
          </p:cNvPr>
          <p:cNvSpPr txBox="1"/>
          <p:nvPr/>
        </p:nvSpPr>
        <p:spPr>
          <a:xfrm>
            <a:off x="4968239" y="2673134"/>
            <a:ext cx="95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OKTET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2A09E6-D16C-63D2-FD10-874656FF2094}"/>
              </a:ext>
            </a:extLst>
          </p:cNvPr>
          <p:cNvSpPr txBox="1"/>
          <p:nvPr/>
        </p:nvSpPr>
        <p:spPr>
          <a:xfrm>
            <a:off x="6683828" y="2695253"/>
            <a:ext cx="95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OKTET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73A760-D70D-127E-BAE0-BBF65F7971F4}"/>
              </a:ext>
            </a:extLst>
          </p:cNvPr>
          <p:cNvSpPr txBox="1"/>
          <p:nvPr/>
        </p:nvSpPr>
        <p:spPr>
          <a:xfrm>
            <a:off x="8264433" y="2695253"/>
            <a:ext cx="957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OKTET 4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D3F1F97-8AFE-EF24-1EE9-77DF5C418BC5}"/>
              </a:ext>
            </a:extLst>
          </p:cNvPr>
          <p:cNvCxnSpPr>
            <a:cxnSpLocks/>
          </p:cNvCxnSpPr>
          <p:nvPr/>
        </p:nvCxnSpPr>
        <p:spPr>
          <a:xfrm>
            <a:off x="4632958" y="2263831"/>
            <a:ext cx="0" cy="14286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13855B0-6A79-596A-7776-46593261E17E}"/>
              </a:ext>
            </a:extLst>
          </p:cNvPr>
          <p:cNvSpPr txBox="1"/>
          <p:nvPr/>
        </p:nvSpPr>
        <p:spPr>
          <a:xfrm>
            <a:off x="1822271" y="3702145"/>
            <a:ext cx="30654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Yang </a:t>
            </a:r>
            <a:r>
              <a:rPr lang="en-US" sz="1400" dirty="0" err="1"/>
              <a:t>dihitung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yang </a:t>
            </a:r>
            <a:r>
              <a:rPr lang="en-US" sz="1400" dirty="0" err="1"/>
              <a:t>bernilai</a:t>
            </a:r>
            <a:r>
              <a:rPr lang="en-US" sz="1400" dirty="0"/>
              <a:t> 1,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</a:p>
          <a:p>
            <a:r>
              <a:rPr lang="en-US" sz="1400" b="1" dirty="0"/>
              <a:t>128+64 = 192</a:t>
            </a:r>
            <a:endParaRPr lang="en-US" sz="14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3E393B7-E4E9-ECD7-B45A-45C17B1D8E96}"/>
              </a:ext>
            </a:extLst>
          </p:cNvPr>
          <p:cNvCxnSpPr>
            <a:cxnSpLocks/>
          </p:cNvCxnSpPr>
          <p:nvPr/>
        </p:nvCxnSpPr>
        <p:spPr>
          <a:xfrm>
            <a:off x="6204855" y="2348886"/>
            <a:ext cx="0" cy="14286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451A3EF-BABB-2765-FEBC-318E2094F4FD}"/>
              </a:ext>
            </a:extLst>
          </p:cNvPr>
          <p:cNvSpPr txBox="1"/>
          <p:nvPr/>
        </p:nvSpPr>
        <p:spPr>
          <a:xfrm>
            <a:off x="4970421" y="4041518"/>
            <a:ext cx="233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128 + 32 + 8 = 168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2B84E68-FED3-FC45-C27F-0CB80C03F6BD}"/>
              </a:ext>
            </a:extLst>
          </p:cNvPr>
          <p:cNvCxnSpPr>
            <a:cxnSpLocks/>
          </p:cNvCxnSpPr>
          <p:nvPr/>
        </p:nvCxnSpPr>
        <p:spPr>
          <a:xfrm>
            <a:off x="7802877" y="2348886"/>
            <a:ext cx="0" cy="14286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5F34FAE-3518-7A61-CE10-70C669324AF4}"/>
              </a:ext>
            </a:extLst>
          </p:cNvPr>
          <p:cNvSpPr txBox="1"/>
          <p:nvPr/>
        </p:nvSpPr>
        <p:spPr>
          <a:xfrm>
            <a:off x="7097485" y="3962921"/>
            <a:ext cx="2333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8 + 2 = 10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345BC4F-A81F-C470-7CF2-8FB00DF04043}"/>
              </a:ext>
            </a:extLst>
          </p:cNvPr>
          <p:cNvCxnSpPr>
            <a:cxnSpLocks/>
          </p:cNvCxnSpPr>
          <p:nvPr/>
        </p:nvCxnSpPr>
        <p:spPr>
          <a:xfrm>
            <a:off x="9313814" y="2348885"/>
            <a:ext cx="0" cy="14286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3282958-871F-D424-8EF6-2900393B0954}"/>
              </a:ext>
            </a:extLst>
          </p:cNvPr>
          <p:cNvSpPr txBox="1"/>
          <p:nvPr/>
        </p:nvSpPr>
        <p:spPr>
          <a:xfrm>
            <a:off x="9104818" y="3940802"/>
            <a:ext cx="1166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A77CAB-9569-4AB3-4D92-B62417D021FA}"/>
              </a:ext>
            </a:extLst>
          </p:cNvPr>
          <p:cNvSpPr txBox="1"/>
          <p:nvPr/>
        </p:nvSpPr>
        <p:spPr>
          <a:xfrm>
            <a:off x="3135074" y="1460325"/>
            <a:ext cx="26038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128  64  32  16  8  4  2  1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699A32-2893-9349-E9F5-77A9A8747FBB}"/>
              </a:ext>
            </a:extLst>
          </p:cNvPr>
          <p:cNvSpPr txBox="1"/>
          <p:nvPr/>
        </p:nvSpPr>
        <p:spPr>
          <a:xfrm>
            <a:off x="3296196" y="1673604"/>
            <a:ext cx="26299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13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sz="1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ight Brace 39">
            <a:extLst>
              <a:ext uri="{FF2B5EF4-FFF2-40B4-BE49-F238E27FC236}">
                <a16:creationId xmlns:a16="http://schemas.microsoft.com/office/drawing/2014/main" id="{B34CD849-0FA9-D333-C5E3-FCA0E68788F3}"/>
              </a:ext>
            </a:extLst>
          </p:cNvPr>
          <p:cNvSpPr/>
          <p:nvPr/>
        </p:nvSpPr>
        <p:spPr>
          <a:xfrm rot="16200000">
            <a:off x="3783869" y="512448"/>
            <a:ext cx="374469" cy="16720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5D489D7-E57C-8E7F-A1BB-F2DCA1F4C2F6}"/>
              </a:ext>
            </a:extLst>
          </p:cNvPr>
          <p:cNvSpPr txBox="1"/>
          <p:nvPr/>
        </p:nvSpPr>
        <p:spPr>
          <a:xfrm>
            <a:off x="2843348" y="794438"/>
            <a:ext cx="2603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Jika </a:t>
            </a:r>
            <a:r>
              <a:rPr lang="en-US" dirty="0" err="1"/>
              <a:t>dijumlah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= 255</a:t>
            </a:r>
          </a:p>
        </p:txBody>
      </p:sp>
    </p:spTree>
    <p:extLst>
      <p:ext uri="{BB962C8B-B14F-4D97-AF65-F5344CB8AC3E}">
        <p14:creationId xmlns:p14="http://schemas.microsoft.com/office/powerpoint/2010/main" val="644431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ED4C-2649-7292-DF83-655F35736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JENIS 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55756-20FE-7A7E-BF96-8A7E5C7E4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b="1" dirty="0"/>
              <a:t>IP Public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IP Address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di </a:t>
            </a:r>
            <a:r>
              <a:rPr lang="en-US" dirty="0" err="1"/>
              <a:t>jaringan</a:t>
            </a:r>
            <a:r>
              <a:rPr lang="en-US" dirty="0"/>
              <a:t> internet. </a:t>
            </a:r>
            <a:r>
              <a:rPr lang="en-US" dirty="0" err="1"/>
              <a:t>Penggunaan</a:t>
            </a:r>
            <a:r>
              <a:rPr lang="en-US" dirty="0"/>
              <a:t> IP Public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ISP </a:t>
            </a:r>
            <a:r>
              <a:rPr lang="en-US" dirty="0" err="1"/>
              <a:t>atau</a:t>
            </a:r>
            <a:r>
              <a:rPr lang="en-US" dirty="0"/>
              <a:t> APNIC/IDNIC</a:t>
            </a:r>
          </a:p>
          <a:p>
            <a:r>
              <a:rPr lang="en-US" b="1" dirty="0"/>
              <a:t>IP Private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local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jaringan</a:t>
            </a:r>
            <a:r>
              <a:rPr lang="en-US" dirty="0"/>
              <a:t> internet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dijaringan</a:t>
            </a:r>
            <a:r>
              <a:rPr lang="en-US" dirty="0"/>
              <a:t> internet.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Sehingga</a:t>
            </a:r>
            <a:r>
              <a:rPr lang="en-US" dirty="0"/>
              <a:t> pada </a:t>
            </a:r>
            <a:r>
              <a:rPr lang="en-US" dirty="0" err="1"/>
              <a:t>jaringan</a:t>
            </a:r>
            <a:r>
              <a:rPr lang="en-US" dirty="0"/>
              <a:t> local, IP Address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IP Private.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router yang </a:t>
            </a:r>
            <a:r>
              <a:rPr lang="en-US" dirty="0" err="1"/>
              <a:t>menjembatani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denga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277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C64BD-3939-E0BA-F9C5-0FFC6AF94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IP </a:t>
            </a:r>
            <a:r>
              <a:rPr lang="en-US" b="1" dirty="0" err="1"/>
              <a:t>Khusus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BDF1D-BFA1-5267-D014-498085CC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903179" cy="4351338"/>
          </a:xfrm>
        </p:spPr>
        <p:txBody>
          <a:bodyPr/>
          <a:lstStyle/>
          <a:p>
            <a:r>
              <a:rPr lang="en-US" dirty="0"/>
              <a:t>IP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international,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pengalamatan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host.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FA1702-8112-5742-AACD-D77C48075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587" y="557448"/>
            <a:ext cx="4903179" cy="593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02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642E3-B78C-0B16-FEDB-2478B8BB1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PEMBAGIAN KELAS IP ADDRESS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89D16BD-3388-6DB5-13F4-E1A36331E9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872979"/>
              </p:ext>
            </p:extLst>
          </p:nvPr>
        </p:nvGraphicFramePr>
        <p:xfrm>
          <a:off x="949233" y="1833945"/>
          <a:ext cx="10187340" cy="2529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8947">
                  <a:extLst>
                    <a:ext uri="{9D8B030D-6E8A-4147-A177-3AD203B41FA5}">
                      <a16:colId xmlns:a16="http://schemas.microsoft.com/office/drawing/2014/main" val="2322874661"/>
                    </a:ext>
                  </a:extLst>
                </a:gridCol>
                <a:gridCol w="1568870">
                  <a:extLst>
                    <a:ext uri="{9D8B030D-6E8A-4147-A177-3AD203B41FA5}">
                      <a16:colId xmlns:a16="http://schemas.microsoft.com/office/drawing/2014/main" val="1959448186"/>
                    </a:ext>
                  </a:extLst>
                </a:gridCol>
                <a:gridCol w="2989093">
                  <a:extLst>
                    <a:ext uri="{9D8B030D-6E8A-4147-A177-3AD203B41FA5}">
                      <a16:colId xmlns:a16="http://schemas.microsoft.com/office/drawing/2014/main" val="1411501976"/>
                    </a:ext>
                  </a:extLst>
                </a:gridCol>
                <a:gridCol w="1964418">
                  <a:extLst>
                    <a:ext uri="{9D8B030D-6E8A-4147-A177-3AD203B41FA5}">
                      <a16:colId xmlns:a16="http://schemas.microsoft.com/office/drawing/2014/main" val="2502456283"/>
                    </a:ext>
                  </a:extLst>
                </a:gridCol>
                <a:gridCol w="1438006">
                  <a:extLst>
                    <a:ext uri="{9D8B030D-6E8A-4147-A177-3AD203B41FA5}">
                      <a16:colId xmlns:a16="http://schemas.microsoft.com/office/drawing/2014/main" val="4094473279"/>
                    </a:ext>
                  </a:extLst>
                </a:gridCol>
                <a:gridCol w="1438006">
                  <a:extLst>
                    <a:ext uri="{9D8B030D-6E8A-4147-A177-3AD203B41FA5}">
                      <a16:colId xmlns:a16="http://schemas.microsoft.com/office/drawing/2014/main" val="1593758078"/>
                    </a:ext>
                  </a:extLst>
                </a:gridCol>
              </a:tblGrid>
              <a:tr h="6299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KELAS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IP 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 IP 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SUBNETMASK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r>
                        <a:rPr lang="en-US" dirty="0"/>
                        <a:t> Host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r>
                        <a:rPr lang="en-US" dirty="0"/>
                        <a:t> Network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9224282"/>
                  </a:ext>
                </a:extLst>
              </a:tr>
              <a:tr h="6299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 – 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0.0.0.0 – 127.255.255.255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255.0.0.0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168.777.216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993446"/>
                  </a:ext>
                </a:extLst>
              </a:tr>
              <a:tr h="6299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 – 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128.0.0.0 – 191.255.255.255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255.255.0.0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1.048.000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16.384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19143"/>
                  </a:ext>
                </a:extLst>
              </a:tr>
              <a:tr h="62992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192 - 255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192.0.0.0 – 223.255.255.255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255.255.255.0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65. 536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2.097.152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584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66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4CA1-BBDA-EC57-90B0-0F8829B89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IP PRIVATE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0C8D48-0F15-32A8-6899-220B737F1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352620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65240622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939627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 Address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Address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363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10.0.0.0 – 10.255.255.255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16.777.216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05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172.16.0.0 – 172.31.255.255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1.048.576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84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192.168.0.0 – 192.168.255.255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65.536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7931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E6ED7F8-3002-0D99-C5FC-FB1E64430763}"/>
              </a:ext>
            </a:extLst>
          </p:cNvPr>
          <p:cNvSpPr txBox="1"/>
          <p:nvPr/>
        </p:nvSpPr>
        <p:spPr>
          <a:xfrm>
            <a:off x="838200" y="3766782"/>
            <a:ext cx="787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IP yang </a:t>
            </a:r>
            <a:r>
              <a:rPr lang="en-US" dirty="0" err="1"/>
              <a:t>dugunakan</a:t>
            </a:r>
            <a:r>
              <a:rPr lang="en-US" dirty="0"/>
              <a:t> pada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373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8BD0C-8DAE-C407-BC94-7B52CB10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ID &amp; Host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57715-0FF1-465B-4CFE-87048C9C4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9431"/>
            <a:ext cx="10515600" cy="4351338"/>
          </a:xfrm>
        </p:spPr>
        <p:txBody>
          <a:bodyPr/>
          <a:lstStyle/>
          <a:p>
            <a:r>
              <a:rPr lang="en-US" b="1" dirty="0"/>
              <a:t>Network ID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/>
              <a:t>IP Address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di </a:t>
            </a:r>
            <a:r>
              <a:rPr lang="en-US" dirty="0" err="1"/>
              <a:t>jaringan</a:t>
            </a:r>
            <a:r>
              <a:rPr lang="en-US" dirty="0"/>
              <a:t>/</a:t>
            </a:r>
            <a:r>
              <a:rPr lang="en-US" dirty="0" err="1"/>
              <a:t>jalur</a:t>
            </a:r>
            <a:r>
              <a:rPr lang="en-US" dirty="0"/>
              <a:t> mana computer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berada</a:t>
            </a:r>
            <a:endParaRPr lang="en-US" dirty="0"/>
          </a:p>
          <a:p>
            <a:r>
              <a:rPr lang="en-US" b="1" dirty="0"/>
              <a:t>Host ID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b="1" dirty="0"/>
              <a:t>workstation, server, router, dan host</a:t>
            </a:r>
            <a:r>
              <a:rPr lang="en-US" dirty="0"/>
              <a:t> pada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r>
              <a:rPr lang="en-US" b="1" dirty="0" err="1"/>
              <a:t>Subnetmask</a:t>
            </a:r>
            <a:r>
              <a:rPr lang="en-US" b="1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b="1" dirty="0"/>
              <a:t>IP Address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D24A85-A573-EC5E-873B-CACA8B22A4F3}"/>
              </a:ext>
            </a:extLst>
          </p:cNvPr>
          <p:cNvSpPr txBox="1"/>
          <p:nvPr/>
        </p:nvSpPr>
        <p:spPr>
          <a:xfrm>
            <a:off x="1140302" y="4018240"/>
            <a:ext cx="33088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Kelas</a:t>
            </a:r>
            <a:r>
              <a:rPr lang="en-US" sz="2400" dirty="0"/>
              <a:t> A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N</a:t>
            </a:r>
            <a:r>
              <a:rPr lang="en-US" sz="2400" dirty="0">
                <a:sym typeface="Wingdings" panose="05000000000000000000" pitchFamily="2" charset="2"/>
              </a:rPr>
              <a:t>.H.H.H</a:t>
            </a:r>
          </a:p>
          <a:p>
            <a:r>
              <a:rPr lang="en-US" sz="2400" dirty="0" err="1">
                <a:sym typeface="Wingdings" panose="05000000000000000000" pitchFamily="2" charset="2"/>
              </a:rPr>
              <a:t>Kelas</a:t>
            </a:r>
            <a:r>
              <a:rPr lang="en-US" sz="2400" dirty="0">
                <a:sym typeface="Wingdings" panose="05000000000000000000" pitchFamily="2" charset="2"/>
              </a:rPr>
              <a:t> B 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N.N</a:t>
            </a:r>
            <a:r>
              <a:rPr lang="en-US" sz="2400" dirty="0">
                <a:sym typeface="Wingdings" panose="05000000000000000000" pitchFamily="2" charset="2"/>
              </a:rPr>
              <a:t>.H.H</a:t>
            </a:r>
          </a:p>
          <a:p>
            <a:r>
              <a:rPr lang="en-US" sz="2400" dirty="0" err="1">
                <a:sym typeface="Wingdings" panose="05000000000000000000" pitchFamily="2" charset="2"/>
              </a:rPr>
              <a:t>Kelas</a:t>
            </a:r>
            <a:r>
              <a:rPr lang="en-US" sz="2400" dirty="0">
                <a:sym typeface="Wingdings" panose="05000000000000000000" pitchFamily="2" charset="2"/>
              </a:rPr>
              <a:t> C 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N.N.N</a:t>
            </a:r>
            <a:r>
              <a:rPr lang="en-US" sz="2400" dirty="0">
                <a:sym typeface="Wingdings" panose="05000000000000000000" pitchFamily="2" charset="2"/>
              </a:rPr>
              <a:t>.H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2772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</TotalTime>
  <Words>1249</Words>
  <Application>Microsoft Office PowerPoint</Application>
  <PresentationFormat>Widescreen</PresentationFormat>
  <Paragraphs>199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IP ADDRESS &amp; SUBNETTING</vt:lpstr>
      <vt:lpstr>IP ADDRESS</vt:lpstr>
      <vt:lpstr>IP ADDRESS adalah</vt:lpstr>
      <vt:lpstr>CONTOH</vt:lpstr>
      <vt:lpstr>JENIS IP </vt:lpstr>
      <vt:lpstr>IP Khusus </vt:lpstr>
      <vt:lpstr>PEMBAGIAN KELAS IP ADDRESS</vt:lpstr>
      <vt:lpstr>RANGE IP PRIVATE</vt:lpstr>
      <vt:lpstr>Network ID &amp; Host ID</vt:lpstr>
      <vt:lpstr>SUBNET MASK</vt:lpstr>
      <vt:lpstr>ALOKASI IP ADDRESS</vt:lpstr>
      <vt:lpstr>CONTOH</vt:lpstr>
      <vt:lpstr>ILUSTRASI </vt:lpstr>
      <vt:lpstr>LATIHAN</vt:lpstr>
      <vt:lpstr>SUBNETTING</vt:lpstr>
      <vt:lpstr>SUBNETTING</vt:lpstr>
      <vt:lpstr>ILUSTRASI</vt:lpstr>
      <vt:lpstr>CONTOH</vt:lpstr>
      <vt:lpstr>METODE SUBNETTING</vt:lpstr>
      <vt:lpstr>Metode VLSM</vt:lpstr>
      <vt:lpstr>PowerPoint Presentation</vt:lpstr>
      <vt:lpstr>METODE CIDR</vt:lpstr>
      <vt:lpstr>SUBNETTING KELAS C</vt:lpstr>
      <vt:lpstr>CONTOH 1 </vt:lpstr>
      <vt:lpstr>Jawab </vt:lpstr>
      <vt:lpstr>CONTOH 2 Dik IP = 10.73.111.32/29</vt:lpstr>
      <vt:lpstr>LATIHAN</vt:lpstr>
      <vt:lpstr>GOOD LUCK…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ADDRESS &amp; SUBNETTING</dc:title>
  <dc:creator>Rifa</dc:creator>
  <cp:lastModifiedBy>Rifa</cp:lastModifiedBy>
  <cp:revision>10</cp:revision>
  <dcterms:created xsi:type="dcterms:W3CDTF">2022-07-06T03:37:38Z</dcterms:created>
  <dcterms:modified xsi:type="dcterms:W3CDTF">2022-07-10T14:13:38Z</dcterms:modified>
</cp:coreProperties>
</file>